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38"/>
  </p:notesMasterIdLst>
  <p:sldIdLst>
    <p:sldId id="256" r:id="rId3"/>
    <p:sldId id="29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/q6KhPhHh1cnLgp+pHV9nxywX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87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0" name="Google Shape;3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8" name="Google Shape;3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6" name="Google Shape;4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0" name="Google Shape;4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9" name="Google Shape;4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0" name="Google Shape;5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7" name="Google Shape;55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44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9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>
            <a:off x="171450" y="143704"/>
            <a:ext cx="7886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2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sldNum" idx="12"/>
          </p:nvPr>
        </p:nvSpPr>
        <p:spPr>
          <a:xfrm>
            <a:off x="8729662" y="4762500"/>
            <a:ext cx="2931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38"/>
          <p:cNvCxnSpPr/>
          <p:nvPr/>
        </p:nvCxnSpPr>
        <p:spPr>
          <a:xfrm>
            <a:off x="0" y="4843463"/>
            <a:ext cx="720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4" name="Google Shape;114;p4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5" name="Google Shape;115;p4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9" name="Google Shape;11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4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E922-1EF5-4055-8B2E-344942FD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13B6-2669-4A35-9E66-A9AE653BA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0B579-EAF2-4BFF-8D15-28C1C641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E07B-956A-44E0-88E3-2E82AE30E136}" type="datetimeFigureOut">
              <a:rPr lang="en-AE" smtClean="0"/>
              <a:t>30/01/2022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BC9E9-1D93-40F5-835F-8B13D5C9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E82A0-1F9C-42D7-B8A9-35A10B64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36B25-AC70-41EB-B92B-8F74EB6F7BA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8883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3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55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5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5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8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g"/><Relationship Id="rId11" Type="http://schemas.openxmlformats.org/officeDocument/2006/relationships/image" Target="../media/image51.png"/><Relationship Id="rId5" Type="http://schemas.openxmlformats.org/officeDocument/2006/relationships/image" Target="../media/image45.jp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s://www.linkedin.com/in/sharat-chandr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0.jpg"/><Relationship Id="rId18" Type="http://schemas.openxmlformats.org/officeDocument/2006/relationships/image" Target="../media/image13.jpg"/><Relationship Id="rId3" Type="http://schemas.openxmlformats.org/officeDocument/2006/relationships/image" Target="../media/image6.png"/><Relationship Id="rId21" Type="http://schemas.openxmlformats.org/officeDocument/2006/relationships/hyperlink" Target="https://www.linkedin.com/in/upjabir" TargetMode="External"/><Relationship Id="rId7" Type="http://schemas.openxmlformats.org/officeDocument/2006/relationships/hyperlink" Target="https://www.linkedin.com/in/anchikatti-vijaya-gowri-67a973188" TargetMode="External"/><Relationship Id="rId12" Type="http://schemas.openxmlformats.org/officeDocument/2006/relationships/hyperlink" Target="https://www.linkedin.com/in/ashish-kumar-32b67918b" TargetMode="External"/><Relationship Id="rId17" Type="http://schemas.openxmlformats.org/officeDocument/2006/relationships/hyperlink" Target="https://www.linkedin.com/in/komal-sharma-801427104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jpg"/><Relationship Id="rId20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in/jagtapakshay444" TargetMode="External"/><Relationship Id="rId11" Type="http://schemas.openxmlformats.org/officeDocument/2006/relationships/hyperlink" Target="https://www.linkedin.com/in/anjum-b-n-2a6715211" TargetMode="External"/><Relationship Id="rId5" Type="http://schemas.openxmlformats.org/officeDocument/2006/relationships/image" Target="../media/image7.jpg"/><Relationship Id="rId15" Type="http://schemas.openxmlformats.org/officeDocument/2006/relationships/hyperlink" Target="https://www.linkedin.com/in/noori-shaikh-098803200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9.jpg"/><Relationship Id="rId19" Type="http://schemas.openxmlformats.org/officeDocument/2006/relationships/hyperlink" Target="https://www.linkedin.com/in/mamta-sharma-b91492a0/" TargetMode="External"/><Relationship Id="rId4" Type="http://schemas.openxmlformats.org/officeDocument/2006/relationships/hyperlink" Target="https://www.linkedin.com/in/a-a-ashwini-45a9221b9" TargetMode="External"/><Relationship Id="rId9" Type="http://schemas.openxmlformats.org/officeDocument/2006/relationships/hyperlink" Target="https://www.linkedin.com/in/arindam-maji-b2a48b198" TargetMode="External"/><Relationship Id="rId14" Type="http://schemas.openxmlformats.org/officeDocument/2006/relationships/image" Target="../media/image11.jpg"/><Relationship Id="rId2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rishi-verma-1993oct" TargetMode="External"/><Relationship Id="rId13" Type="http://schemas.openxmlformats.org/officeDocument/2006/relationships/image" Target="../media/image20.jpg"/><Relationship Id="rId18" Type="http://schemas.openxmlformats.org/officeDocument/2006/relationships/hyperlink" Target="https://www.linkedin.com/in/rituraj-kumar-19b03521b/" TargetMode="External"/><Relationship Id="rId3" Type="http://schemas.openxmlformats.org/officeDocument/2006/relationships/hyperlink" Target="https://www.linkedin.com/in/mrityunjay-pathak-4122aa24" TargetMode="External"/><Relationship Id="rId21" Type="http://schemas.openxmlformats.org/officeDocument/2006/relationships/image" Target="../media/image25.jpg"/><Relationship Id="rId7" Type="http://schemas.openxmlformats.org/officeDocument/2006/relationships/hyperlink" Target="https://www.linkedin.com/in/rajeshkumar-jha-4772a824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www.linkedin.com/in/giragani-pallavi-0bb02a20a/" TargetMode="External"/><Relationship Id="rId20" Type="http://schemas.openxmlformats.org/officeDocument/2006/relationships/hyperlink" Target="https://www.linkedin.com/in/sagar-lalwani-85452521a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linkedin.com/in/pranay-shikari" TargetMode="External"/><Relationship Id="rId11" Type="http://schemas.openxmlformats.org/officeDocument/2006/relationships/image" Target="../media/image18.jpg"/><Relationship Id="rId5" Type="http://schemas.openxmlformats.org/officeDocument/2006/relationships/hyperlink" Target="https://www.linkedin.com/in/panchanand-jha-7767674b" TargetMode="External"/><Relationship Id="rId15" Type="http://schemas.openxmlformats.org/officeDocument/2006/relationships/image" Target="../media/image22.jpg"/><Relationship Id="rId23" Type="http://schemas.openxmlformats.org/officeDocument/2006/relationships/image" Target="../media/image1.png"/><Relationship Id="rId10" Type="http://schemas.openxmlformats.org/officeDocument/2006/relationships/image" Target="../media/image17.jpg"/><Relationship Id="rId19" Type="http://schemas.openxmlformats.org/officeDocument/2006/relationships/image" Target="../media/image24.jpg"/><Relationship Id="rId4" Type="http://schemas.openxmlformats.org/officeDocument/2006/relationships/hyperlink" Target="https://www.linkedin.com/in/zaid-habib-814a1a143/" TargetMode="External"/><Relationship Id="rId9" Type="http://schemas.openxmlformats.org/officeDocument/2006/relationships/image" Target="../media/image16.jpg"/><Relationship Id="rId14" Type="http://schemas.openxmlformats.org/officeDocument/2006/relationships/image" Target="../media/image21.jpg"/><Relationship Id="rId22" Type="http://schemas.openxmlformats.org/officeDocument/2006/relationships/hyperlink" Target="https://www.linkedin.com/in/sairahul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hyperlink" Target="https://www.linkedin.com/in/emmanuel-mitra-0a13b2216" TargetMode="External"/><Relationship Id="rId18" Type="http://schemas.openxmlformats.org/officeDocument/2006/relationships/image" Target="../media/image34.jpg"/><Relationship Id="rId3" Type="http://schemas.openxmlformats.org/officeDocument/2006/relationships/hyperlink" Target="https://www.linkedin.com/in/mamta-sharma-b91492a0/" TargetMode="External"/><Relationship Id="rId7" Type="http://schemas.openxmlformats.org/officeDocument/2006/relationships/hyperlink" Target="https://www.linkedin.com/in/ashpak-sheikh-235509168/" TargetMode="External"/><Relationship Id="rId12" Type="http://schemas.openxmlformats.org/officeDocument/2006/relationships/image" Target="../media/image30.jpg"/><Relationship Id="rId17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g"/><Relationship Id="rId11" Type="http://schemas.openxmlformats.org/officeDocument/2006/relationships/hyperlink" Target="https://www.linkedin.com/in/dhrubachakrabarty" TargetMode="External"/><Relationship Id="rId5" Type="http://schemas.openxmlformats.org/officeDocument/2006/relationships/image" Target="../media/image26.png"/><Relationship Id="rId15" Type="http://schemas.openxmlformats.org/officeDocument/2006/relationships/hyperlink" Target="https://www.linkedin.com/in/dheeraj-kumar-mishra-b4546320b" TargetMode="External"/><Relationship Id="rId10" Type="http://schemas.openxmlformats.org/officeDocument/2006/relationships/image" Target="../media/image29.jpg"/><Relationship Id="rId19" Type="http://schemas.openxmlformats.org/officeDocument/2006/relationships/image" Target="../media/image1.png"/><Relationship Id="rId4" Type="http://schemas.openxmlformats.org/officeDocument/2006/relationships/hyperlink" Target="https://www.linkedin.com/in/vijay-krishna-a249171a5" TargetMode="External"/><Relationship Id="rId9" Type="http://schemas.openxmlformats.org/officeDocument/2006/relationships/hyperlink" Target="https://www.linkedin.com/in/rhutuja-raut-7766221a4" TargetMode="External"/><Relationship Id="rId14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"/>
          <p:cNvSpPr/>
          <p:nvPr/>
        </p:nvSpPr>
        <p:spPr>
          <a:xfrm>
            <a:off x="835819" y="0"/>
            <a:ext cx="7472363" cy="51435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686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"/>
          <p:cNvSpPr/>
          <p:nvPr/>
        </p:nvSpPr>
        <p:spPr>
          <a:xfrm>
            <a:off x="841248" y="0"/>
            <a:ext cx="7447455" cy="51435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"/>
          <p:cNvSpPr/>
          <p:nvPr/>
        </p:nvSpPr>
        <p:spPr>
          <a:xfrm>
            <a:off x="1785773" y="1499711"/>
            <a:ext cx="5572500" cy="20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Named Entity Recognition on Medical Journals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"/>
          <p:cNvSpPr/>
          <p:nvPr/>
        </p:nvSpPr>
        <p:spPr>
          <a:xfrm>
            <a:off x="2788920" y="4143589"/>
            <a:ext cx="3566400" cy="2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"/>
          <p:cNvSpPr txBox="1">
            <a:spLocks noGrp="1"/>
          </p:cNvSpPr>
          <p:nvPr>
            <p:ph type="title"/>
          </p:nvPr>
        </p:nvSpPr>
        <p:spPr>
          <a:xfrm>
            <a:off x="159713" y="143209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Technical Stacks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0"/>
          <p:cNvSpPr txBox="1">
            <a:spLocks noGrp="1"/>
          </p:cNvSpPr>
          <p:nvPr>
            <p:ph type="sldNum" idx="12"/>
          </p:nvPr>
        </p:nvSpPr>
        <p:spPr>
          <a:xfrm>
            <a:off x="8729662" y="4762500"/>
            <a:ext cx="292894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34" name="Google Shape;334;p10" descr="SQLite - Wikipedia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0" descr="SQLite - Wikipedia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0" descr="SQLite - Wikipedia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" descr="SQLite - Wikipedia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" descr="SQLite - Wikipedia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" descr="Cheat-sheet for Google Colab. In this tutorial, you will learn how to… | by  Tanu N Prabhu | Towards Data Science"/>
          <p:cNvSpPr/>
          <p:nvPr/>
        </p:nvSpPr>
        <p:spPr>
          <a:xfrm>
            <a:off x="230981" y="5953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" descr="Cheat-sheet for Google Colab. In this tutorial, you will learn how to… | by  Tanu N Prabhu | Towards Data Science"/>
          <p:cNvSpPr/>
          <p:nvPr/>
        </p:nvSpPr>
        <p:spPr>
          <a:xfrm>
            <a:off x="415464" y="149579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" descr="PPT Basic – Evergreen- Widescreen Instructions Slide"/>
          <p:cNvSpPr/>
          <p:nvPr/>
        </p:nvSpPr>
        <p:spPr>
          <a:xfrm>
            <a:off x="345281" y="120253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" descr="PPT Basic – Evergreen- Widescreen Instructions Slide"/>
          <p:cNvSpPr/>
          <p:nvPr/>
        </p:nvSpPr>
        <p:spPr>
          <a:xfrm>
            <a:off x="459581" y="234553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" descr="PPT Basic – Evergreen- Widescreen Instructions Slide"/>
          <p:cNvSpPr/>
          <p:nvPr/>
        </p:nvSpPr>
        <p:spPr>
          <a:xfrm>
            <a:off x="573881" y="348853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10" descr="PDFMiner - Python PDF Parser and Analyzer - Effect Hack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224" y="2820569"/>
            <a:ext cx="1853583" cy="64884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0"/>
          <p:cNvSpPr txBox="1"/>
          <p:nvPr/>
        </p:nvSpPr>
        <p:spPr>
          <a:xfrm>
            <a:off x="4098273" y="588211"/>
            <a:ext cx="4924200" cy="4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some tools and software Environment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for our project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We used for EDA and Model  Building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IDE: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 Notebook and Google colab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Pdfminer: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 python package for extracting information from PDF documents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NLTK: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a toolkit build for working with NLP in Python. It provides us various text processing libraries with a lot of test datasets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Med7: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transferable clinical natural language processing   model for electronic health records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Spacy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is an open-source software python library used in advanced natural language processing and  machine learning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110" y="827391"/>
            <a:ext cx="1624766" cy="95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3966" y="1806416"/>
            <a:ext cx="1517624" cy="79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033" y="856290"/>
            <a:ext cx="1689108" cy="95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975" y="1888700"/>
            <a:ext cx="1563225" cy="82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94725" y="3723474"/>
            <a:ext cx="1809783" cy="9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D74BFFD-E1D3-4265-8077-D7FBAC715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" y="3715565"/>
            <a:ext cx="1931884" cy="96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>
            <a:spLocks noGrp="1"/>
          </p:cNvSpPr>
          <p:nvPr>
            <p:ph type="title"/>
          </p:nvPr>
        </p:nvSpPr>
        <p:spPr>
          <a:xfrm>
            <a:off x="171450" y="144153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Project Architecture</a:t>
            </a:r>
            <a:endParaRPr/>
          </a:p>
        </p:txBody>
      </p:sp>
      <p:pic>
        <p:nvPicPr>
          <p:cNvPr id="358" name="Google Shape;358;p11" descr="Client–server model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966" y="678098"/>
            <a:ext cx="1419893" cy="88990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1"/>
          <p:cNvSpPr txBox="1"/>
          <p:nvPr/>
        </p:nvSpPr>
        <p:spPr>
          <a:xfrm>
            <a:off x="669518" y="1606467"/>
            <a:ext cx="15836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8175" y="952094"/>
            <a:ext cx="781050" cy="6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45660" y="827936"/>
            <a:ext cx="136525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1" descr="Exploratory data analysis - Pianalytix - Machine Learn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1862" y="827936"/>
            <a:ext cx="1282961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1"/>
          <p:cNvSpPr/>
          <p:nvPr/>
        </p:nvSpPr>
        <p:spPr>
          <a:xfrm>
            <a:off x="3069225" y="1123050"/>
            <a:ext cx="406400" cy="25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1"/>
          <p:cNvSpPr txBox="1"/>
          <p:nvPr/>
        </p:nvSpPr>
        <p:spPr>
          <a:xfrm>
            <a:off x="4632142" y="1659922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Data Preparation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11" descr="scikit-learn - Wikipedi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26574" y="872075"/>
            <a:ext cx="1419875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1"/>
          <p:cNvSpPr/>
          <p:nvPr/>
        </p:nvSpPr>
        <p:spPr>
          <a:xfrm>
            <a:off x="8001000" y="988450"/>
            <a:ext cx="949500" cy="15222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11" descr="Building a Deployable ML Classifier in Python | by Sambit Mahapatra |  Towards Data Sci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72636" y="2038735"/>
            <a:ext cx="2876902" cy="107944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1"/>
          <p:cNvSpPr txBox="1"/>
          <p:nvPr/>
        </p:nvSpPr>
        <p:spPr>
          <a:xfrm>
            <a:off x="5608624" y="3026365"/>
            <a:ext cx="160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Model Building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11" descr="Named Entity Recognition — Clinical Data Extraction | by Vishal K Singh |  Medium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5597" y="1991322"/>
            <a:ext cx="2685029" cy="110040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1"/>
          <p:cNvSpPr txBox="1"/>
          <p:nvPr/>
        </p:nvSpPr>
        <p:spPr>
          <a:xfrm>
            <a:off x="791704" y="3026378"/>
            <a:ext cx="18216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1"/>
          <p:cNvSpPr/>
          <p:nvPr/>
        </p:nvSpPr>
        <p:spPr>
          <a:xfrm>
            <a:off x="1294984" y="3271450"/>
            <a:ext cx="332700" cy="369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11" descr="Model Deployment Using Streamlit | Deploy ML Models using Streamli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29743" y="3605837"/>
            <a:ext cx="1425230" cy="5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1"/>
          <p:cNvSpPr txBox="1"/>
          <p:nvPr/>
        </p:nvSpPr>
        <p:spPr>
          <a:xfrm>
            <a:off x="2974163" y="4199225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Model Deployment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74215" y="3418941"/>
            <a:ext cx="1513783" cy="99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52468" y="3418034"/>
            <a:ext cx="1588451" cy="103883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1"/>
          <p:cNvSpPr txBox="1"/>
          <p:nvPr/>
        </p:nvSpPr>
        <p:spPr>
          <a:xfrm>
            <a:off x="251460" y="4315480"/>
            <a:ext cx="275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Upload Entities to Database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1"/>
          <p:cNvSpPr/>
          <p:nvPr/>
        </p:nvSpPr>
        <p:spPr>
          <a:xfrm>
            <a:off x="1904194" y="3765468"/>
            <a:ext cx="1164900" cy="27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04401" y="3640773"/>
            <a:ext cx="949402" cy="5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1"/>
          <p:cNvSpPr/>
          <p:nvPr/>
        </p:nvSpPr>
        <p:spPr>
          <a:xfrm rot="10800000">
            <a:off x="3293563" y="2441350"/>
            <a:ext cx="1527600" cy="27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1"/>
          <p:cNvSpPr/>
          <p:nvPr/>
        </p:nvSpPr>
        <p:spPr>
          <a:xfrm>
            <a:off x="4632144" y="3779855"/>
            <a:ext cx="1164900" cy="27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1"/>
          <p:cNvSpPr/>
          <p:nvPr/>
        </p:nvSpPr>
        <p:spPr>
          <a:xfrm>
            <a:off x="1720763" y="1141500"/>
            <a:ext cx="406500" cy="25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"/>
          <p:cNvSpPr txBox="1">
            <a:spLocks noGrp="1"/>
          </p:cNvSpPr>
          <p:nvPr>
            <p:ph type="title"/>
          </p:nvPr>
        </p:nvSpPr>
        <p:spPr>
          <a:xfrm>
            <a:off x="192966" y="144153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Input to Output</a:t>
            </a:r>
            <a:endParaRPr/>
          </a:p>
        </p:txBody>
      </p:sp>
      <p:sp>
        <p:nvSpPr>
          <p:cNvPr id="388" name="Google Shape;388;p12"/>
          <p:cNvSpPr/>
          <p:nvPr/>
        </p:nvSpPr>
        <p:spPr>
          <a:xfrm>
            <a:off x="3332488" y="2399075"/>
            <a:ext cx="770100" cy="30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9" name="Google Shape;389;p12"/>
          <p:cNvGraphicFramePr/>
          <p:nvPr/>
        </p:nvGraphicFramePr>
        <p:xfrm>
          <a:off x="6172050" y="1237625"/>
          <a:ext cx="2707026" cy="221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2707026" imgH="2214075" progId="Paint.Picture">
                  <p:embed/>
                </p:oleObj>
              </mc:Choice>
              <mc:Fallback>
                <p:oleObj r:id="rId4" imgW="2707026" imgH="2214075" progId="Paint.Picture">
                  <p:embed/>
                  <p:pic>
                    <p:nvPicPr>
                      <p:cNvPr id="389" name="Google Shape;389;p1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6172050" y="1237625"/>
                        <a:ext cx="2707026" cy="221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0" name="Google Shape;39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438" y="786125"/>
            <a:ext cx="2996412" cy="28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7100" y="3661650"/>
            <a:ext cx="595125" cy="5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3550" y="3661661"/>
            <a:ext cx="595123" cy="5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25925" y="4613975"/>
            <a:ext cx="1718075" cy="5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2"/>
          <p:cNvSpPr/>
          <p:nvPr/>
        </p:nvSpPr>
        <p:spPr>
          <a:xfrm>
            <a:off x="4175250" y="2151725"/>
            <a:ext cx="1192200" cy="79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    </a:t>
            </a:r>
            <a:r>
              <a:rPr lang="en-US" sz="1700" b="1"/>
              <a:t>Model</a:t>
            </a:r>
            <a:endParaRPr sz="1700" b="1"/>
          </a:p>
        </p:txBody>
      </p:sp>
      <p:sp>
        <p:nvSpPr>
          <p:cNvPr id="395" name="Google Shape;395;p12"/>
          <p:cNvSpPr/>
          <p:nvPr/>
        </p:nvSpPr>
        <p:spPr>
          <a:xfrm>
            <a:off x="5440050" y="2399075"/>
            <a:ext cx="659400" cy="30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3"/>
          <p:cNvSpPr txBox="1">
            <a:spLocks noGrp="1"/>
          </p:cNvSpPr>
          <p:nvPr>
            <p:ph type="title"/>
          </p:nvPr>
        </p:nvSpPr>
        <p:spPr>
          <a:xfrm>
            <a:off x="188843" y="1970525"/>
            <a:ext cx="78867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NER for Medical Journals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3"/>
          <p:cNvSpPr txBox="1"/>
          <p:nvPr/>
        </p:nvSpPr>
        <p:spPr>
          <a:xfrm>
            <a:off x="308113" y="1023731"/>
            <a:ext cx="354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188843" y="654688"/>
            <a:ext cx="7886700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per Wikipedia, a named entity is a real world object such as persons, locations, organizations, products, etc. that can be denoted with a proper name and NER is a part of information extraction where the goal is to locate and classify such named entities</a:t>
            </a:r>
            <a:endParaRPr dirty="0"/>
          </a:p>
        </p:txBody>
      </p:sp>
      <p:sp>
        <p:nvSpPr>
          <p:cNvPr id="403" name="Google Shape;403;p13"/>
          <p:cNvSpPr txBox="1"/>
          <p:nvPr/>
        </p:nvSpPr>
        <p:spPr>
          <a:xfrm>
            <a:off x="188843" y="151404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Named Entity Recognition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3"/>
          <p:cNvSpPr txBox="1"/>
          <p:nvPr/>
        </p:nvSpPr>
        <p:spPr>
          <a:xfrm>
            <a:off x="188843" y="2360713"/>
            <a:ext cx="78645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healthcare, named entity recognition models are essential for identifying and extracting entities like diseases, tests, treatments and test results from medical texts/records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challenge in disease NER is disease names are usually generated by combining Greek and Latin roots and affixes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hemo-chromatosis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4"/>
          <p:cNvSpPr txBox="1">
            <a:spLocks noGrp="1"/>
          </p:cNvSpPr>
          <p:nvPr>
            <p:ph type="title"/>
          </p:nvPr>
        </p:nvSpPr>
        <p:spPr>
          <a:xfrm>
            <a:off x="171450" y="144153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 Understanding</a:t>
            </a:r>
            <a:endParaRPr/>
          </a:p>
        </p:txBody>
      </p:sp>
      <p:sp>
        <p:nvSpPr>
          <p:cNvPr id="411" name="Google Shape;411;p14"/>
          <p:cNvSpPr txBox="1"/>
          <p:nvPr/>
        </p:nvSpPr>
        <p:spPr>
          <a:xfrm>
            <a:off x="171450" y="625715"/>
            <a:ext cx="63693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data required to train is given in the form of pdf/word doc(unstructured)</a:t>
            </a:r>
            <a:endParaRPr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Information contains entities such as Symptoms, Diseases, Drug names, Strength and Dosage, Person name, Institute name, etc.</a:t>
            </a:r>
            <a:endParaRPr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focus of the project is to extract these entities</a:t>
            </a:r>
            <a:endParaRPr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can be done through NLP(NER) by using NLTK or SPACY library 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556" y="891433"/>
            <a:ext cx="202882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205740" y="677907"/>
            <a:ext cx="5523300" cy="30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marR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text cleaning and preprocessing steps were taken to standardize the text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Additionally, standard escape sequences(‘\t’, ’\n’ and ’\r’) were also removed and the offsets of the gold-annotated entities were adjusted accordingly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additional steps for data preparation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28700" marR="0" lvl="2" indent="-3429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Lemmatization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28700" marR="0" lvl="2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Cloud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635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10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15" descr="Databa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3626" y="797159"/>
            <a:ext cx="2660767" cy="266076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5"/>
          <p:cNvSpPr txBox="1">
            <a:spLocks noGrp="1"/>
          </p:cNvSpPr>
          <p:nvPr>
            <p:ph type="title"/>
          </p:nvPr>
        </p:nvSpPr>
        <p:spPr>
          <a:xfrm>
            <a:off x="171450" y="137215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"/>
          <p:cNvSpPr txBox="1"/>
          <p:nvPr/>
        </p:nvSpPr>
        <p:spPr>
          <a:xfrm>
            <a:off x="249510" y="619050"/>
            <a:ext cx="8563020" cy="387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Libraries Used:  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En-core-med7-lg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Description: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 library for the Python programming language, adding support for large, multi-dimensional arrays and matrices, along with a large collection of high-level mathematical functions to operate on these arrays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Pandas is used to read/manipulate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Spacy is used to build NLP model to extract features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En-core-med7-lg is used to extract specifically medical entities such as drug , frequency etc.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6"/>
          <p:cNvSpPr txBox="1">
            <a:spLocks noGrp="1"/>
          </p:cNvSpPr>
          <p:nvPr>
            <p:ph type="title"/>
          </p:nvPr>
        </p:nvSpPr>
        <p:spPr>
          <a:xfrm>
            <a:off x="183427" y="143659"/>
            <a:ext cx="783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Model Description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7"/>
          <p:cNvSpPr txBox="1">
            <a:spLocks noGrp="1"/>
          </p:cNvSpPr>
          <p:nvPr>
            <p:ph type="title"/>
          </p:nvPr>
        </p:nvSpPr>
        <p:spPr>
          <a:xfrm>
            <a:off x="171620" y="133193"/>
            <a:ext cx="59151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Med7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7"/>
          <p:cNvSpPr txBox="1"/>
          <p:nvPr/>
        </p:nvSpPr>
        <p:spPr>
          <a:xfrm>
            <a:off x="171620" y="646186"/>
            <a:ext cx="80805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Med7 is 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transferable clinical natural language processing model for electronic health records, compatible with spaCy, for clinical named entity recognition tasks. The en_core_med7_lg model is trained on MIMIC-III free text electronic health records and is able to recognize 7 categories as shown below: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7"/>
          <p:cNvSpPr txBox="1"/>
          <p:nvPr/>
        </p:nvSpPr>
        <p:spPr>
          <a:xfrm>
            <a:off x="171620" y="3441636"/>
            <a:ext cx="8080500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trained model comprises three components in its pipeline: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1. Tagger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2. Parser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3. Clinical NER with seven categories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1823675"/>
            <a:ext cx="8650951" cy="16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"/>
          <p:cNvSpPr txBox="1">
            <a:spLocks noGrp="1"/>
          </p:cNvSpPr>
          <p:nvPr>
            <p:ph type="title"/>
          </p:nvPr>
        </p:nvSpPr>
        <p:spPr>
          <a:xfrm>
            <a:off x="128588" y="133193"/>
            <a:ext cx="59151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 used to train Med7 model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8"/>
          <p:cNvSpPr txBox="1"/>
          <p:nvPr/>
        </p:nvSpPr>
        <p:spPr>
          <a:xfrm>
            <a:off x="128588" y="631351"/>
            <a:ext cx="8329200" cy="200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MIMIC-III electronic health records database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 2 of the 2018 National NLP Clinical Challenges(n2c2) Shared task on drug related concepts extraction, including adverse drug events and reason for prescription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 set comprised a collection of discharge letters from the ICU and contained very rich and detailed information about medications used for treatment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other documents from UK-CRIS platform and NHS were used to train the model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18"/>
          <p:cNvPicPr preferRelativeResize="0"/>
          <p:nvPr/>
        </p:nvPicPr>
        <p:blipFill rotWithShape="1">
          <a:blip r:embed="rId3">
            <a:alphaModFix/>
          </a:blip>
          <a:srcRect t="4566" b="13967"/>
          <a:stretch/>
        </p:blipFill>
        <p:spPr>
          <a:xfrm>
            <a:off x="1902625" y="2571749"/>
            <a:ext cx="4781150" cy="15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8"/>
          <p:cNvSpPr txBox="1"/>
          <p:nvPr/>
        </p:nvSpPr>
        <p:spPr>
          <a:xfrm>
            <a:off x="128600" y="4168775"/>
            <a:ext cx="859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Distribution of drug-annotated entities and text summary statistics of the training and test data sets is computed by lowercasing words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 txBox="1">
            <a:spLocks noGrp="1"/>
          </p:cNvSpPr>
          <p:nvPr>
            <p:ph type="title"/>
          </p:nvPr>
        </p:nvSpPr>
        <p:spPr>
          <a:xfrm>
            <a:off x="128588" y="133193"/>
            <a:ext cx="59151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Results of Med7 model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19"/>
          <p:cNvPicPr preferRelativeResize="0"/>
          <p:nvPr/>
        </p:nvPicPr>
        <p:blipFill rotWithShape="1">
          <a:blip r:embed="rId3">
            <a:alphaModFix/>
          </a:blip>
          <a:srcRect b="7492"/>
          <a:stretch/>
        </p:blipFill>
        <p:spPr>
          <a:xfrm>
            <a:off x="1385900" y="1231547"/>
            <a:ext cx="6372225" cy="268040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9"/>
          <p:cNvSpPr txBox="1"/>
          <p:nvPr/>
        </p:nvSpPr>
        <p:spPr>
          <a:xfrm>
            <a:off x="2219700" y="862250"/>
            <a:ext cx="470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Table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: Performance metrics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med7 model</a:t>
            </a:r>
            <a:endParaRPr/>
          </a:p>
        </p:txBody>
      </p:sp>
      <p:pic>
        <p:nvPicPr>
          <p:cNvPr id="454" name="Google Shape;45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"/>
          <p:cNvSpPr txBox="1">
            <a:spLocks noGrp="1"/>
          </p:cNvSpPr>
          <p:nvPr>
            <p:ph type="title"/>
          </p:nvPr>
        </p:nvSpPr>
        <p:spPr>
          <a:xfrm>
            <a:off x="182208" y="144153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Project Leadership</a:t>
            </a:r>
            <a:endParaRPr dirty="0"/>
          </a:p>
        </p:txBody>
      </p:sp>
      <p:sp>
        <p:nvSpPr>
          <p:cNvPr id="221" name="Google Shape;221;p2"/>
          <p:cNvSpPr txBox="1"/>
          <p:nvPr/>
        </p:nvSpPr>
        <p:spPr>
          <a:xfrm>
            <a:off x="182208" y="645458"/>
            <a:ext cx="26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"/>
          <p:cNvPicPr preferRelativeResize="0"/>
          <p:nvPr/>
        </p:nvPicPr>
        <p:blipFill rotWithShape="1">
          <a:blip r:embed="rId4">
            <a:alphaModFix/>
          </a:blip>
          <a:srcRect b="9649"/>
          <a:stretch/>
        </p:blipFill>
        <p:spPr>
          <a:xfrm>
            <a:off x="4785745" y="997094"/>
            <a:ext cx="1029619" cy="96203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5" name="Google Shape;22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4" y="2571751"/>
            <a:ext cx="4485766" cy="1790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299" y="997094"/>
            <a:ext cx="1029619" cy="1015327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227" name="Google Shape;227;p2"/>
          <p:cNvSpPr/>
          <p:nvPr/>
        </p:nvSpPr>
        <p:spPr>
          <a:xfrm>
            <a:off x="1605162" y="1087437"/>
            <a:ext cx="2944897" cy="78135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Sharat</a:t>
            </a:r>
            <a:r>
              <a:rPr lang="en-US" sz="2000" b="1" i="0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Manikonda</a:t>
            </a:r>
            <a:endParaRPr sz="20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 at </a:t>
            </a:r>
            <a:r>
              <a:rPr lang="en-US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Innodatatics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Sponsor</a:t>
            </a:r>
            <a:endParaRPr sz="2000" b="1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1600" u="sng" dirty="0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sharat-chandra</a:t>
            </a:r>
            <a:endParaRPr sz="1600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8">
            <a:alphaModFix/>
          </a:blip>
          <a:srcRect t="-40825"/>
          <a:stretch/>
        </p:blipFill>
        <p:spPr>
          <a:xfrm>
            <a:off x="4550058" y="1780515"/>
            <a:ext cx="4485765" cy="274311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7;p2">
            <a:extLst>
              <a:ext uri="{FF2B5EF4-FFF2-40B4-BE49-F238E27FC236}">
                <a16:creationId xmlns:a16="http://schemas.microsoft.com/office/drawing/2014/main" id="{3456C195-5AD6-4A24-B5C3-53D1C996D20D}"/>
              </a:ext>
            </a:extLst>
          </p:cNvPr>
          <p:cNvSpPr/>
          <p:nvPr/>
        </p:nvSpPr>
        <p:spPr>
          <a:xfrm>
            <a:off x="6015608" y="972245"/>
            <a:ext cx="3046459" cy="98688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2000" b="1" dirty="0">
                <a:latin typeface="Times New Roman"/>
                <a:cs typeface="Times New Roman"/>
                <a:sym typeface="Calibri"/>
              </a:rPr>
              <a:t>Raju 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Calibri"/>
              <a:buNone/>
            </a:pPr>
            <a:r>
              <a:rPr lang="en-US" dirty="0">
                <a:latin typeface="Times New Roman"/>
                <a:cs typeface="Times New Roman"/>
                <a:sym typeface="Calibri"/>
              </a:rPr>
              <a:t>PROJECT MANAGER            </a:t>
            </a:r>
            <a:r>
              <a:rPr lang="en-US" sz="1600" u="sng" dirty="0">
                <a:solidFill>
                  <a:srgbClr val="0563C1"/>
                </a:solidFill>
                <a:latin typeface="Times New Roman"/>
                <a:cs typeface="Times New Roman"/>
                <a:sym typeface="Calibri"/>
              </a:rPr>
              <a:t>linkedin.com/in/raju-gulla-728770217/</a:t>
            </a:r>
            <a:endParaRPr sz="1600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 txBox="1">
            <a:spLocks noGrp="1"/>
          </p:cNvSpPr>
          <p:nvPr>
            <p:ph type="title"/>
          </p:nvPr>
        </p:nvSpPr>
        <p:spPr>
          <a:xfrm>
            <a:off x="171450" y="133395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Model Deployment</a:t>
            </a:r>
            <a:endParaRPr/>
          </a:p>
        </p:txBody>
      </p:sp>
      <p:sp>
        <p:nvSpPr>
          <p:cNvPr id="460" name="Google Shape;460;p20"/>
          <p:cNvSpPr txBox="1"/>
          <p:nvPr/>
        </p:nvSpPr>
        <p:spPr>
          <a:xfrm>
            <a:off x="171450" y="621074"/>
            <a:ext cx="8541572" cy="2946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Used: 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Description:</a:t>
            </a:r>
            <a:endParaRPr dirty="0"/>
          </a:p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from Model will return a csv file containing entities like drugs, frequency and route as columns</a:t>
            </a:r>
            <a:endParaRPr dirty="0"/>
          </a:p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csv file is uploaded into database</a:t>
            </a:r>
            <a:endParaRPr dirty="0"/>
          </a:p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can decide which all entities they need</a:t>
            </a:r>
            <a:endParaRPr dirty="0"/>
          </a:p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this query, data from database is displayed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2540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1" name="Google Shape;46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"/>
          <p:cNvSpPr txBox="1">
            <a:spLocks noGrp="1"/>
          </p:cNvSpPr>
          <p:nvPr>
            <p:ph type="title"/>
          </p:nvPr>
        </p:nvSpPr>
        <p:spPr>
          <a:xfrm>
            <a:off x="171450" y="133395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Model Deployment continued…</a:t>
            </a:r>
            <a:endParaRPr/>
          </a:p>
        </p:txBody>
      </p:sp>
      <p:sp>
        <p:nvSpPr>
          <p:cNvPr id="467" name="Google Shape;467;p21"/>
          <p:cNvSpPr txBox="1"/>
          <p:nvPr/>
        </p:nvSpPr>
        <p:spPr>
          <a:xfrm>
            <a:off x="171450" y="620992"/>
            <a:ext cx="85038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Framework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</a:t>
            </a:r>
            <a:endParaRPr dirty="0"/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endParaRPr dirty="0"/>
          </a:p>
          <a:p>
            <a:pPr marL="2540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an open-source Python library that makes it easy to create and share beautiful, custom web apps for machine learning and data science</a:t>
            </a:r>
            <a:endParaRPr dirty="0"/>
          </a:p>
          <a:p>
            <a:pPr marL="2540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takes inputs such as user given text and by uploading file</a:t>
            </a:r>
            <a:endParaRPr dirty="0"/>
          </a:p>
          <a:p>
            <a:pPr marL="2540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Uploaded file and text will be provided as Input for Med7 model and Model will recognize the entities</a:t>
            </a:r>
            <a:endParaRPr dirty="0"/>
          </a:p>
          <a:p>
            <a:pPr marL="254000" marR="0" lvl="0" indent="-254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can also provide which entity is required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 txBox="1">
            <a:spLocks noGrp="1"/>
          </p:cNvSpPr>
          <p:nvPr>
            <p:ph type="title"/>
          </p:nvPr>
        </p:nvSpPr>
        <p:spPr>
          <a:xfrm>
            <a:off x="171450" y="127392"/>
            <a:ext cx="7661201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Word Tokenization</a:t>
            </a:r>
            <a:endParaRPr/>
          </a:p>
        </p:txBody>
      </p:sp>
      <p:pic>
        <p:nvPicPr>
          <p:cNvPr id="474" name="Google Shape;474;p22" descr="C:\Users\DELL\Pictures\Screenshots\Screenshot (74).png"/>
          <p:cNvPicPr preferRelativeResize="0"/>
          <p:nvPr/>
        </p:nvPicPr>
        <p:blipFill rotWithShape="1">
          <a:blip r:embed="rId3">
            <a:alphaModFix/>
          </a:blip>
          <a:srcRect t="1298" b="3254"/>
          <a:stretch/>
        </p:blipFill>
        <p:spPr>
          <a:xfrm>
            <a:off x="469250" y="1175400"/>
            <a:ext cx="7095975" cy="33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2"/>
          <p:cNvSpPr txBox="1"/>
          <p:nvPr/>
        </p:nvSpPr>
        <p:spPr>
          <a:xfrm>
            <a:off x="171450" y="728890"/>
            <a:ext cx="7457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okenization is the process of splitting a large sample of text into words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8425"/>
            <a:ext cx="1707350" cy="5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3" descr="C:\Users\DELL\Pictures\Screenshots\Screenshot (75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762" y="1381025"/>
            <a:ext cx="7376471" cy="32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3"/>
          <p:cNvSpPr txBox="1"/>
          <p:nvPr/>
        </p:nvSpPr>
        <p:spPr>
          <a:xfrm>
            <a:off x="171450" y="734701"/>
            <a:ext cx="853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Lemmatization is the process of grouping together the inflected forms of a word so they can be analyzed as a single item. It gives us meaningful words as output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3"/>
          <p:cNvSpPr txBox="1">
            <a:spLocks noGrp="1"/>
          </p:cNvSpPr>
          <p:nvPr>
            <p:ph type="title"/>
          </p:nvPr>
        </p:nvSpPr>
        <p:spPr>
          <a:xfrm>
            <a:off x="171450" y="122637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Lemmatization</a:t>
            </a:r>
            <a:endParaRPr/>
          </a:p>
        </p:txBody>
      </p:sp>
      <p:pic>
        <p:nvPicPr>
          <p:cNvPr id="484" name="Google Shape;48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>
            <a:spLocks noGrp="1"/>
          </p:cNvSpPr>
          <p:nvPr>
            <p:ph type="title"/>
          </p:nvPr>
        </p:nvSpPr>
        <p:spPr>
          <a:xfrm>
            <a:off x="171450" y="119155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En_ner_bc5cdr_md model</a:t>
            </a:r>
            <a:endParaRPr/>
          </a:p>
        </p:txBody>
      </p:sp>
      <p:pic>
        <p:nvPicPr>
          <p:cNvPr id="490" name="Google Shape;490;p24" descr="C:\Users\DELL\Pictures\Screenshots\Screenshot (79).png"/>
          <p:cNvPicPr preferRelativeResize="0"/>
          <p:nvPr/>
        </p:nvPicPr>
        <p:blipFill rotWithShape="1">
          <a:blip r:embed="rId3">
            <a:alphaModFix/>
          </a:blip>
          <a:srcRect t="4819"/>
          <a:stretch/>
        </p:blipFill>
        <p:spPr>
          <a:xfrm>
            <a:off x="448050" y="1252075"/>
            <a:ext cx="8247901" cy="332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1293" y="4762500"/>
            <a:ext cx="1043104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4"/>
          <p:cNvSpPr txBox="1"/>
          <p:nvPr/>
        </p:nvSpPr>
        <p:spPr>
          <a:xfrm>
            <a:off x="171450" y="699247"/>
            <a:ext cx="50465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En_ner_bc5cdr_md extracts chemicals and diseases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"/>
          <p:cNvSpPr txBox="1">
            <a:spLocks noGrp="1"/>
          </p:cNvSpPr>
          <p:nvPr>
            <p:ph type="title"/>
          </p:nvPr>
        </p:nvSpPr>
        <p:spPr>
          <a:xfrm>
            <a:off x="173222" y="152349"/>
            <a:ext cx="7886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Med7 model on data</a:t>
            </a:r>
            <a:endParaRPr/>
          </a:p>
        </p:txBody>
      </p:sp>
      <p:pic>
        <p:nvPicPr>
          <p:cNvPr id="499" name="Google Shape;499;p25" descr="C:\Users\DELL\Pictures\Screenshots\Screenshot (95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262" y="1145463"/>
            <a:ext cx="8143475" cy="3391137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5"/>
          <p:cNvSpPr txBox="1"/>
          <p:nvPr/>
        </p:nvSpPr>
        <p:spPr>
          <a:xfrm>
            <a:off x="180842" y="726875"/>
            <a:ext cx="69781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Applied Med7 on En_ner_bc5cdr_md results to get more accurate drugs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132625" y="119600"/>
            <a:ext cx="9087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Mapping using Drugbank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26" descr="C:\Users\DELL\Pictures\Screenshots\Screenshot (92).png"/>
          <p:cNvPicPr preferRelativeResize="0"/>
          <p:nvPr/>
        </p:nvPicPr>
        <p:blipFill rotWithShape="1">
          <a:blip r:embed="rId3">
            <a:alphaModFix/>
          </a:blip>
          <a:srcRect t="5737"/>
          <a:stretch/>
        </p:blipFill>
        <p:spPr>
          <a:xfrm>
            <a:off x="1367413" y="1347725"/>
            <a:ext cx="5494776" cy="32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6"/>
          <p:cNvSpPr txBox="1"/>
          <p:nvPr/>
        </p:nvSpPr>
        <p:spPr>
          <a:xfrm>
            <a:off x="105525" y="701225"/>
            <a:ext cx="885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Here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 web scraping we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’ve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scrapped almost 10 lakh drugs and disease from drugbank website and mapped extracted drugs with scrapped drugs to get their corresponding diseases</a:t>
            </a:r>
            <a:endParaRPr/>
          </a:p>
        </p:txBody>
      </p:sp>
      <p:pic>
        <p:nvPicPr>
          <p:cNvPr id="509" name="Google Shape;50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7"/>
          <p:cNvSpPr txBox="1">
            <a:spLocks noGrp="1"/>
          </p:cNvSpPr>
          <p:nvPr>
            <p:ph type="title"/>
          </p:nvPr>
        </p:nvSpPr>
        <p:spPr>
          <a:xfrm>
            <a:off x="171450" y="104978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Mapping of drugs and diseases</a:t>
            </a:r>
            <a:endParaRPr/>
          </a:p>
        </p:txBody>
      </p:sp>
      <p:pic>
        <p:nvPicPr>
          <p:cNvPr id="515" name="Google Shape;5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25" y="659000"/>
            <a:ext cx="8623701" cy="39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title"/>
          </p:nvPr>
        </p:nvSpPr>
        <p:spPr>
          <a:xfrm>
            <a:off x="171450" y="133395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pic>
        <p:nvPicPr>
          <p:cNvPr id="522" name="Google Shape;522;p28" descr="out_nerpng"/>
          <p:cNvPicPr preferRelativeResize="0"/>
          <p:nvPr/>
        </p:nvPicPr>
        <p:blipFill rotWithShape="1">
          <a:blip r:embed="rId3">
            <a:alphaModFix/>
          </a:blip>
          <a:srcRect b="862"/>
          <a:stretch/>
        </p:blipFill>
        <p:spPr>
          <a:xfrm>
            <a:off x="171450" y="895124"/>
            <a:ext cx="8818246" cy="371885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8"/>
          <p:cNvSpPr txBox="1"/>
          <p:nvPr/>
        </p:nvSpPr>
        <p:spPr>
          <a:xfrm>
            <a:off x="1351150" y="588600"/>
            <a:ext cx="527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Entities Recognised &amp; extracted by the Model</a:t>
            </a:r>
            <a:endParaRPr/>
          </a:p>
        </p:txBody>
      </p:sp>
      <p:pic>
        <p:nvPicPr>
          <p:cNvPr id="524" name="Google Shape;52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9"/>
          <p:cNvSpPr txBox="1">
            <a:spLocks noGrp="1"/>
          </p:cNvSpPr>
          <p:nvPr>
            <p:ph type="title"/>
          </p:nvPr>
        </p:nvSpPr>
        <p:spPr>
          <a:xfrm>
            <a:off x="171450" y="133395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Deployment Strategy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9"/>
          <p:cNvSpPr txBox="1">
            <a:spLocks noGrp="1"/>
          </p:cNvSpPr>
          <p:nvPr>
            <p:ph type="sldNum" idx="12"/>
          </p:nvPr>
        </p:nvSpPr>
        <p:spPr>
          <a:xfrm>
            <a:off x="8729662" y="4762500"/>
            <a:ext cx="2931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31" name="Google Shape;531;p29"/>
          <p:cNvSpPr txBox="1"/>
          <p:nvPr/>
        </p:nvSpPr>
        <p:spPr>
          <a:xfrm>
            <a:off x="171450" y="628209"/>
            <a:ext cx="6627300" cy="4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US" sz="20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is an open-source Python library that makes it easy to create and share beautiful, custom web apps for machine learning and data science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Creating Your First Web App in just 4 steps using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first step is to create a new Python script. Let's call it: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myapp.py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 myapp.py in your favorite IDE or text editor, then add the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below line:</a:t>
            </a:r>
            <a:endParaRPr dirty="0"/>
          </a:p>
          <a:p>
            <a:pPr marL="9144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endParaRPr b="1" dirty="0"/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Every good app has a title, so let's add one:</a:t>
            </a:r>
            <a:endParaRPr dirty="0"/>
          </a:p>
          <a:p>
            <a:pPr marL="9144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(‘My First Web App’)</a:t>
            </a:r>
            <a:endParaRPr b="1" dirty="0"/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Now it's time to run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from the command line:</a:t>
            </a:r>
            <a:endParaRPr dirty="0"/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run myapp.py</a:t>
            </a:r>
            <a:endParaRPr b="1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  <a:p>
            <a:pPr marL="0" marR="0" lvl="6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29" descr="https://lh5.googleusercontent.com/Py2h2i5m8VbsM3uuOh-x0s0s-xVZhW6Upl-Ch-BxwGCrLsah459826iciH7Bo3IDP_cc-rBm3n6q74sA5mDKvnnKKPu4wKecDHO0gg9PjyZ16cDNFYaLfcIXANko6TqLmdx7vMY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526" y="2298164"/>
            <a:ext cx="1728879" cy="115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"/>
          <p:cNvSpPr txBox="1">
            <a:spLocks noGrp="1"/>
          </p:cNvSpPr>
          <p:nvPr>
            <p:ph type="title"/>
          </p:nvPr>
        </p:nvSpPr>
        <p:spPr>
          <a:xfrm>
            <a:off x="195514" y="133395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/>
          </a:p>
        </p:txBody>
      </p:sp>
      <p:pic>
        <p:nvPicPr>
          <p:cNvPr id="222" name="Google Shape;2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201" y="795360"/>
            <a:ext cx="849276" cy="69402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"/>
          <p:cNvSpPr txBox="1"/>
          <p:nvPr/>
        </p:nvSpPr>
        <p:spPr>
          <a:xfrm>
            <a:off x="296830" y="1489389"/>
            <a:ext cx="96563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A Ashwini 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https://www.linkedin.com/in/a-a-ashwini-45a9221b9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6033" y="814595"/>
            <a:ext cx="800103" cy="69402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"/>
          <p:cNvSpPr txBox="1"/>
          <p:nvPr/>
        </p:nvSpPr>
        <p:spPr>
          <a:xfrm>
            <a:off x="1608607" y="1535118"/>
            <a:ext cx="12960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Akshay Avinash Jagtap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https://www.linkedin.com/in/jagtapakshay444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"/>
          <p:cNvSpPr txBox="1"/>
          <p:nvPr/>
        </p:nvSpPr>
        <p:spPr>
          <a:xfrm>
            <a:off x="3306168" y="1522491"/>
            <a:ext cx="150605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Anchikatti Vijaya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Gowri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https://www.linkedin.com/in/anchikatti-vijaya-gowri-67a973188</a:t>
            </a:r>
            <a:b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50451" y="782392"/>
            <a:ext cx="800103" cy="75843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"/>
          <p:cNvSpPr txBox="1"/>
          <p:nvPr/>
        </p:nvSpPr>
        <p:spPr>
          <a:xfrm>
            <a:off x="6863787" y="1455182"/>
            <a:ext cx="1016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Arindam Maji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https://www.linkedin.com/in/arindam-maji-b2a48b198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91972" y="745474"/>
            <a:ext cx="1097064" cy="7217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"/>
          <p:cNvSpPr txBox="1"/>
          <p:nvPr/>
        </p:nvSpPr>
        <p:spPr>
          <a:xfrm>
            <a:off x="5021047" y="1504778"/>
            <a:ext cx="99893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Anjum B 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https://www.linkedin.com/in/anjum-b-n-2a6715211</a:t>
            </a:r>
            <a:b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"/>
          <p:cNvSpPr txBox="1"/>
          <p:nvPr/>
        </p:nvSpPr>
        <p:spPr>
          <a:xfrm>
            <a:off x="295930" y="3216382"/>
            <a:ext cx="1016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Ashish Kumar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https://www.linkedin.com/in/ashish-kumar-32b67918b</a:t>
            </a:r>
            <a:b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822623" y="744188"/>
            <a:ext cx="1098670" cy="72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2033" y="2467117"/>
            <a:ext cx="950444" cy="71133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"/>
          <p:cNvSpPr txBox="1"/>
          <p:nvPr/>
        </p:nvSpPr>
        <p:spPr>
          <a:xfrm>
            <a:off x="6822623" y="3155788"/>
            <a:ext cx="1296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Noorunnisa.k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https://www.linkedin.com/in/noori-shaikh-098803200</a:t>
            </a:r>
            <a:endParaRPr sz="900" b="0" i="0" u="none" strike="noStrike" cap="none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92109" y="2487910"/>
            <a:ext cx="1188720" cy="66974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"/>
          <p:cNvSpPr txBox="1"/>
          <p:nvPr/>
        </p:nvSpPr>
        <p:spPr>
          <a:xfrm>
            <a:off x="1718818" y="3192969"/>
            <a:ext cx="10815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Komal Sharma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https://www.linkedin.com/in/komal-sharma-801427104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81219" y="2396892"/>
            <a:ext cx="984088" cy="74926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"/>
          <p:cNvSpPr txBox="1"/>
          <p:nvPr/>
        </p:nvSpPr>
        <p:spPr>
          <a:xfrm>
            <a:off x="3195654" y="3178447"/>
            <a:ext cx="124157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Mamta Sharma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https://www.linkedin.com/in/mamta-sharma-b91492a0/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998253" y="2465648"/>
            <a:ext cx="1155514" cy="75362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"/>
          <p:cNvSpPr txBox="1"/>
          <p:nvPr/>
        </p:nvSpPr>
        <p:spPr>
          <a:xfrm>
            <a:off x="4991972" y="3146157"/>
            <a:ext cx="101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Mohammed Jabir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1"/>
              </a:rPr>
              <a:t>https://www.linkedin.com/in/upjabir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886725" y="2461890"/>
            <a:ext cx="849275" cy="7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0"/>
          <p:cNvSpPr txBox="1">
            <a:spLocks noGrp="1"/>
          </p:cNvSpPr>
          <p:nvPr>
            <p:ph type="title"/>
          </p:nvPr>
        </p:nvSpPr>
        <p:spPr>
          <a:xfrm>
            <a:off x="171450" y="133395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Product Demonstration</a:t>
            </a:r>
            <a:endParaRPr/>
          </a:p>
        </p:txBody>
      </p:sp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6650" y="4637900"/>
            <a:ext cx="1707350" cy="5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03BAC2A-A379-4B84-AC85-7DC054271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312" y="710005"/>
            <a:ext cx="6658982" cy="3661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1"/>
          <p:cNvSpPr txBox="1">
            <a:spLocks noGrp="1"/>
          </p:cNvSpPr>
          <p:nvPr>
            <p:ph type="title"/>
          </p:nvPr>
        </p:nvSpPr>
        <p:spPr>
          <a:xfrm>
            <a:off x="160862" y="143951"/>
            <a:ext cx="59151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1"/>
          <p:cNvSpPr txBox="1"/>
          <p:nvPr/>
        </p:nvSpPr>
        <p:spPr>
          <a:xfrm>
            <a:off x="160862" y="589553"/>
            <a:ext cx="8269500" cy="443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Named Entity Recognition model for clinical concepts in unstructured medical records was used to recognize seven categories: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1. Drug names (including both generic and brand names)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2. Dosage of the drugs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3. Form of the Drug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4. Their strength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5. The route of administration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6. Prescription duration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7. Frequency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detail, it’s a process where algorithm takes a string of text as input and identifies relevant classified entities that are mentioned in that string</a:t>
            </a:r>
            <a:endParaRPr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techniques for creating NER system from manual rule-based assignments are providing good and accurate results. But it comes with the time it takes to set the rules like supervised learning which requires a large corpus that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needs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be labelled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/>
          <p:nvPr/>
        </p:nvSpPr>
        <p:spPr>
          <a:xfrm>
            <a:off x="260270" y="703689"/>
            <a:ext cx="8472250" cy="1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Evaluation: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2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evaluate the accuracy of the features extracted by the model on our data, we need to annotate the documents with the help of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experts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Fine-tuning the model: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2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text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cleaning, word tokenization and Lemmatization processes are done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fine-tun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the  model</a:t>
            </a: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2"/>
          <p:cNvSpPr txBox="1">
            <a:spLocks noGrp="1"/>
          </p:cNvSpPr>
          <p:nvPr>
            <p:ph type="title"/>
          </p:nvPr>
        </p:nvSpPr>
        <p:spPr>
          <a:xfrm>
            <a:off x="180260" y="147785"/>
            <a:ext cx="78315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Model Evaluation and Fine-tuning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3"/>
          <p:cNvSpPr txBox="1">
            <a:spLocks noGrp="1"/>
          </p:cNvSpPr>
          <p:nvPr>
            <p:ph type="title"/>
          </p:nvPr>
        </p:nvSpPr>
        <p:spPr>
          <a:xfrm>
            <a:off x="150104" y="143951"/>
            <a:ext cx="59151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3"/>
          <p:cNvSpPr txBox="1"/>
          <p:nvPr/>
        </p:nvSpPr>
        <p:spPr>
          <a:xfrm>
            <a:off x="150104" y="668992"/>
            <a:ext cx="8481272" cy="250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journals can be used to extract entities and gather information to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information of each entity from different journals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drugs extracted can be linked to a site that gives more information like the uses, side effects, alternate drugs, etc.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gathered from the journals can be used to validate the a new journal of its content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entities extracted from different journals can be used to find new information about the entities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1" descr="642 Any Questions Photos - Free &amp;amp; Royalty-Free Stock Photos from Dreamstim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0050" y="491700"/>
            <a:ext cx="7563900" cy="41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C4281B-7741-4575-A4D1-A4B5A4E4ED8D}"/>
              </a:ext>
            </a:extLst>
          </p:cNvPr>
          <p:cNvCxnSpPr/>
          <p:nvPr/>
        </p:nvCxnSpPr>
        <p:spPr>
          <a:xfrm>
            <a:off x="0" y="4848447"/>
            <a:ext cx="7198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C4281B-7741-4575-A4D1-A4B5A4E4ED8D}"/>
              </a:ext>
            </a:extLst>
          </p:cNvPr>
          <p:cNvCxnSpPr/>
          <p:nvPr/>
        </p:nvCxnSpPr>
        <p:spPr>
          <a:xfrm>
            <a:off x="0" y="4848447"/>
            <a:ext cx="7198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584;p34" descr="Attitudes 2 Animal Cognition Survey – The Anthrozoologist">
            <a:extLst>
              <a:ext uri="{FF2B5EF4-FFF2-40B4-BE49-F238E27FC236}">
                <a16:creationId xmlns:a16="http://schemas.microsoft.com/office/drawing/2014/main" id="{AC013770-03D8-4DBE-A3BB-128DE146A0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810" y="204326"/>
            <a:ext cx="4478379" cy="4478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828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195514" y="133395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/>
          </a:p>
        </p:txBody>
      </p:sp>
      <p:sp>
        <p:nvSpPr>
          <p:cNvPr id="248" name="Google Shape;248;p4"/>
          <p:cNvSpPr txBox="1"/>
          <p:nvPr/>
        </p:nvSpPr>
        <p:spPr>
          <a:xfrm>
            <a:off x="1794671" y="1789144"/>
            <a:ext cx="1016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Mrityunjay Pathak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https://www.linkedin.com/in/mrityunjay-pathak-4122aa24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"/>
          <p:cNvSpPr txBox="1"/>
          <p:nvPr/>
        </p:nvSpPr>
        <p:spPr>
          <a:xfrm>
            <a:off x="228962" y="1789143"/>
            <a:ext cx="1016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Mohammed Zaid Habibulla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https://www.linkedin.com/in/zaid-habib-814a1a143/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"/>
          <p:cNvSpPr txBox="1"/>
          <p:nvPr/>
        </p:nvSpPr>
        <p:spPr>
          <a:xfrm>
            <a:off x="3573267" y="1857253"/>
            <a:ext cx="118772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Panchanand Jha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https://www.linkedin.com/in/panchanand-jha-7767674b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"/>
          <p:cNvSpPr txBox="1"/>
          <p:nvPr/>
        </p:nvSpPr>
        <p:spPr>
          <a:xfrm>
            <a:off x="5511028" y="1871771"/>
            <a:ext cx="101634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Pranay Shikar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http://www.linkedin.com/in/pranay-shikari</a:t>
            </a:r>
            <a:br>
              <a:rPr lang="en-US" sz="1400" b="0" i="0" u="none" strike="noStrike" cap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"/>
          <p:cNvSpPr txBox="1"/>
          <p:nvPr/>
        </p:nvSpPr>
        <p:spPr>
          <a:xfrm>
            <a:off x="7230770" y="1838660"/>
            <a:ext cx="124048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Rajeshkumar Jha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https://www.linkedin.com/in/rajeshkumar-jha-4772a824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"/>
          <p:cNvSpPr txBox="1"/>
          <p:nvPr/>
        </p:nvSpPr>
        <p:spPr>
          <a:xfrm>
            <a:off x="262997" y="3975756"/>
            <a:ext cx="101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Rishi Kumar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https://www.linkedin.com/in/rishi-verma-1993oct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9830" y="655998"/>
            <a:ext cx="1015474" cy="100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"/>
          <p:cNvPicPr preferRelativeResize="0"/>
          <p:nvPr/>
        </p:nvPicPr>
        <p:blipFill rotWithShape="1">
          <a:blip r:embed="rId10">
            <a:alphaModFix/>
          </a:blip>
          <a:srcRect l="1646" t="5806"/>
          <a:stretch/>
        </p:blipFill>
        <p:spPr>
          <a:xfrm>
            <a:off x="1745623" y="870774"/>
            <a:ext cx="1224399" cy="7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54895" y="870773"/>
            <a:ext cx="1081353" cy="7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"/>
          <p:cNvPicPr preferRelativeResize="0"/>
          <p:nvPr/>
        </p:nvPicPr>
        <p:blipFill rotWithShape="1">
          <a:blip r:embed="rId12">
            <a:alphaModFix/>
          </a:blip>
          <a:srcRect r="30246"/>
          <a:stretch/>
        </p:blipFill>
        <p:spPr>
          <a:xfrm rot="5400000">
            <a:off x="5481167" y="678833"/>
            <a:ext cx="861773" cy="107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01275" y="785575"/>
            <a:ext cx="1148350" cy="8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1474" y="2987850"/>
            <a:ext cx="1081351" cy="9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81981" y="2950542"/>
            <a:ext cx="884107" cy="97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"/>
          <p:cNvSpPr txBox="1"/>
          <p:nvPr/>
        </p:nvSpPr>
        <p:spPr>
          <a:xfrm>
            <a:off x="1953680" y="3951201"/>
            <a:ext cx="122439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Giragani Pallavi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https://www.linkedin.com/in/giragani-pallavi-0bb02a20a/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716503" y="2927918"/>
            <a:ext cx="1056965" cy="97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"/>
          <p:cNvSpPr txBox="1"/>
          <p:nvPr/>
        </p:nvSpPr>
        <p:spPr>
          <a:xfrm>
            <a:off x="3762168" y="3928576"/>
            <a:ext cx="965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Rituraj Kumar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https://www.linkedin.com/in/rituraj-kumar-19b03521b/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51672" y="2927918"/>
            <a:ext cx="932191" cy="97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"/>
          <p:cNvSpPr txBox="1"/>
          <p:nvPr/>
        </p:nvSpPr>
        <p:spPr>
          <a:xfrm>
            <a:off x="5401812" y="3900726"/>
            <a:ext cx="122405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Sagar Lalwani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https://www.linkedin.com/in/sagar-lalwani-85452521a/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395017" y="2927917"/>
            <a:ext cx="862936" cy="97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"/>
          <p:cNvSpPr txBox="1"/>
          <p:nvPr/>
        </p:nvSpPr>
        <p:spPr>
          <a:xfrm>
            <a:off x="7302641" y="3917346"/>
            <a:ext cx="1237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Sai Rahul Nagulakonda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2"/>
              </a:rPr>
              <a:t>https://www.linkedin.com/in/sairahuln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"/>
          <p:cNvSpPr txBox="1">
            <a:spLocks noGrp="1"/>
          </p:cNvSpPr>
          <p:nvPr>
            <p:ph type="title"/>
          </p:nvPr>
        </p:nvSpPr>
        <p:spPr>
          <a:xfrm>
            <a:off x="195514" y="133395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/>
          </a:p>
        </p:txBody>
      </p:sp>
      <p:sp>
        <p:nvSpPr>
          <p:cNvPr id="274" name="Google Shape;274;p5"/>
          <p:cNvSpPr txBox="1"/>
          <p:nvPr/>
        </p:nvSpPr>
        <p:spPr>
          <a:xfrm>
            <a:off x="195514" y="1525144"/>
            <a:ext cx="1241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Vijai V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https://www.linkedin.com/in/mamta-sharma-b91492a0/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"/>
          <p:cNvSpPr txBox="1"/>
          <p:nvPr/>
        </p:nvSpPr>
        <p:spPr>
          <a:xfrm>
            <a:off x="2053218" y="1525144"/>
            <a:ext cx="101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Vijay krishna </a:t>
            </a: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https://www.linkedin.com/in/vijay-krishna-a249171a5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409" y="766463"/>
            <a:ext cx="1349781" cy="72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6">
            <a:alphaModFix/>
          </a:blip>
          <a:srcRect l="19425" t="593" r="22824" b="53518"/>
          <a:stretch/>
        </p:blipFill>
        <p:spPr>
          <a:xfrm>
            <a:off x="2053218" y="766463"/>
            <a:ext cx="865293" cy="75867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"/>
          <p:cNvSpPr txBox="1"/>
          <p:nvPr/>
        </p:nvSpPr>
        <p:spPr>
          <a:xfrm>
            <a:off x="3631636" y="1525144"/>
            <a:ext cx="101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Ashpak Sheikh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https://www.linkedin.com/in/ashpak-sheikh-235509168/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75430" y="766463"/>
            <a:ext cx="854478" cy="78483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"/>
          <p:cNvSpPr txBox="1"/>
          <p:nvPr/>
        </p:nvSpPr>
        <p:spPr>
          <a:xfrm>
            <a:off x="5300251" y="1525144"/>
            <a:ext cx="1016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Rhutuja Kamal Raut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https://www.linkedin.com/in/rhutuja-raut-7766221a4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5362990" y="650708"/>
            <a:ext cx="784832" cy="101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"/>
          <p:cNvSpPr txBox="1"/>
          <p:nvPr/>
        </p:nvSpPr>
        <p:spPr>
          <a:xfrm>
            <a:off x="7021898" y="1551294"/>
            <a:ext cx="1122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Dhruba Chakrabarty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https://www.linkedin.com/in/dhrubachakrabarty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68883" y="766464"/>
            <a:ext cx="1197983" cy="78483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"/>
          <p:cNvSpPr txBox="1"/>
          <p:nvPr/>
        </p:nvSpPr>
        <p:spPr>
          <a:xfrm>
            <a:off x="337015" y="3565154"/>
            <a:ext cx="1122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Emmanuel Mitra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https://www.linkedin.com/in/emmanuel-mitra-0a13b2216</a:t>
            </a:r>
            <a:endParaRPr sz="1400" b="0" i="0" u="sng" strike="noStrike" cap="none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5"/>
          <p:cNvPicPr preferRelativeResize="0"/>
          <p:nvPr/>
        </p:nvPicPr>
        <p:blipFill rotWithShape="1">
          <a:blip r:embed="rId14">
            <a:alphaModFix/>
          </a:blip>
          <a:srcRect l="24314" t="8919" r="40569" b="48291"/>
          <a:stretch/>
        </p:blipFill>
        <p:spPr>
          <a:xfrm>
            <a:off x="359855" y="2733124"/>
            <a:ext cx="1077220" cy="78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"/>
          <p:cNvSpPr txBox="1"/>
          <p:nvPr/>
        </p:nvSpPr>
        <p:spPr>
          <a:xfrm>
            <a:off x="1756513" y="3565150"/>
            <a:ext cx="1609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</a:rPr>
              <a:t>Dheeraj Kumar Mishra</a:t>
            </a: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hlinkClick r:id="rId15"/>
              </a:rPr>
              <a:t>https://www.linkedin.com/in/dheeraj-kumar-mishra-b4546320b</a:t>
            </a:r>
            <a:endParaRPr sz="900" u="sng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</p:txBody>
      </p:sp>
      <p:pic>
        <p:nvPicPr>
          <p:cNvPr id="287" name="Google Shape;287;p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77750" y="2733125"/>
            <a:ext cx="865275" cy="72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18725" y="2595550"/>
            <a:ext cx="1241700" cy="92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"/>
          <p:cNvSpPr txBox="1"/>
          <p:nvPr/>
        </p:nvSpPr>
        <p:spPr>
          <a:xfrm>
            <a:off x="3415050" y="3519800"/>
            <a:ext cx="160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</a:rPr>
              <a:t>Ricky Kuttaiah M M</a:t>
            </a: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accent1"/>
                </a:solidFill>
              </a:rPr>
              <a:t>https://www.linkedin.com/in/ricky-kuttaiah-4050a8163</a:t>
            </a:r>
            <a:endParaRPr sz="900" u="sng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</p:txBody>
      </p:sp>
      <p:pic>
        <p:nvPicPr>
          <p:cNvPr id="290" name="Google Shape;290;p5"/>
          <p:cNvPicPr preferRelativeResize="0"/>
          <p:nvPr/>
        </p:nvPicPr>
        <p:blipFill rotWithShape="1">
          <a:blip r:embed="rId18">
            <a:alphaModFix/>
          </a:blip>
          <a:srcRect l="28009" t="318" r="22052" b="57733"/>
          <a:stretch/>
        </p:blipFill>
        <p:spPr>
          <a:xfrm>
            <a:off x="5201625" y="2595550"/>
            <a:ext cx="1379075" cy="9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"/>
          <p:cNvSpPr txBox="1"/>
          <p:nvPr/>
        </p:nvSpPr>
        <p:spPr>
          <a:xfrm>
            <a:off x="5073563" y="3637900"/>
            <a:ext cx="160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00000"/>
                </a:solidFill>
              </a:rPr>
              <a:t>Upadhyay Sachin Naresh</a:t>
            </a:r>
            <a:endParaRPr sz="9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100"/>
              <a:buFont typeface="Calibri"/>
              <a:buNone/>
            </a:pPr>
            <a:r>
              <a:rPr lang="en-US" sz="900" u="sng">
                <a:solidFill>
                  <a:srgbClr val="0097A7"/>
                </a:solidFill>
              </a:rPr>
              <a:t>https://www.linkedin.com/in/usachin61/</a:t>
            </a:r>
            <a:endParaRPr sz="600" b="1">
              <a:solidFill>
                <a:srgbClr val="0097A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"/>
          <p:cNvSpPr txBox="1">
            <a:spLocks noGrp="1"/>
          </p:cNvSpPr>
          <p:nvPr>
            <p:ph type="title"/>
          </p:nvPr>
        </p:nvSpPr>
        <p:spPr>
          <a:xfrm>
            <a:off x="182208" y="144153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Contents</a:t>
            </a:r>
            <a:endParaRPr/>
          </a:p>
        </p:txBody>
      </p:sp>
      <p:sp>
        <p:nvSpPr>
          <p:cNvPr id="298" name="Google Shape;298;p6"/>
          <p:cNvSpPr txBox="1"/>
          <p:nvPr/>
        </p:nvSpPr>
        <p:spPr>
          <a:xfrm>
            <a:off x="179603" y="612507"/>
            <a:ext cx="3651962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overview and Scope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Goals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CRISP-ML(Q) Methodology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Technical Stacks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Architecture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 to Output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Named Entity Recognition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Understanding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Selection and Building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Evaluation and Fine-tuning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dirty="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title"/>
          </p:nvPr>
        </p:nvSpPr>
        <p:spPr>
          <a:xfrm>
            <a:off x="192966" y="144153"/>
            <a:ext cx="78867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Project Overview and Scope</a:t>
            </a:r>
            <a:endParaRPr/>
          </a:p>
        </p:txBody>
      </p:sp>
      <p:sp>
        <p:nvSpPr>
          <p:cNvPr id="305" name="Google Shape;305;p7"/>
          <p:cNvSpPr txBox="1"/>
          <p:nvPr/>
        </p:nvSpPr>
        <p:spPr>
          <a:xfrm>
            <a:off x="192966" y="656216"/>
            <a:ext cx="81657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Extracting valuable information from text manually is a time consuming task for domain experts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project aims to address that through natural language processing (NLP) to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biomedical literature and extract useful information within much less time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project is about Information Extraction (IE) i.e., extracting meaningful info such as drug names, diseases, strength, dosage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from medical journals(pdf) for further use by different end users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are building this tool to minimize time and manpower &amp; provide as accurate  and thoro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ugh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results as possible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"/>
          <p:cNvSpPr txBox="1">
            <a:spLocks noGrp="1"/>
          </p:cNvSpPr>
          <p:nvPr>
            <p:ph type="title"/>
          </p:nvPr>
        </p:nvSpPr>
        <p:spPr>
          <a:xfrm>
            <a:off x="182378" y="151291"/>
            <a:ext cx="59151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Project Goals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8"/>
          <p:cNvGrpSpPr/>
          <p:nvPr/>
        </p:nvGrpSpPr>
        <p:grpSpPr>
          <a:xfrm>
            <a:off x="182378" y="685255"/>
            <a:ext cx="8043905" cy="2776207"/>
            <a:chOff x="-63715" y="2015909"/>
            <a:chExt cx="10954386" cy="2220198"/>
          </a:xfrm>
        </p:grpSpPr>
        <p:sp>
          <p:nvSpPr>
            <p:cNvPr id="313" name="Google Shape;313;p8"/>
            <p:cNvSpPr txBox="1"/>
            <p:nvPr/>
          </p:nvSpPr>
          <p:spPr>
            <a:xfrm>
              <a:off x="17553" y="2015909"/>
              <a:ext cx="54468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Objectives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"/>
            <p:cNvSpPr txBox="1"/>
            <p:nvPr/>
          </p:nvSpPr>
          <p:spPr>
            <a:xfrm>
              <a:off x="6215805" y="2048347"/>
              <a:ext cx="4659299" cy="221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Constraints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8"/>
            <p:cNvSpPr txBox="1"/>
            <p:nvPr/>
          </p:nvSpPr>
          <p:spPr>
            <a:xfrm flipH="1">
              <a:off x="51882" y="2343407"/>
              <a:ext cx="5317499" cy="17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 Problem: To 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xtract maximum number of named entities from the medical journals 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Maximize - The accuracy of the extracted entities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Minimize - The error in selecting the named entity and time required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54000" marR="0" lvl="0" indent="-152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 txBox="1"/>
            <p:nvPr/>
          </p:nvSpPr>
          <p:spPr>
            <a:xfrm>
              <a:off x="6231370" y="2350926"/>
              <a:ext cx="4659301" cy="1070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Recognizing the medical terms accurately is a difficult task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Recognizing more number of medical terms is a bit difficult task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7" name="Google Shape;317;p8"/>
            <p:cNvCxnSpPr/>
            <p:nvPr/>
          </p:nvCxnSpPr>
          <p:spPr>
            <a:xfrm>
              <a:off x="-63715" y="2253582"/>
              <a:ext cx="552809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" name="Google Shape;318;p8"/>
            <p:cNvCxnSpPr/>
            <p:nvPr/>
          </p:nvCxnSpPr>
          <p:spPr>
            <a:xfrm>
              <a:off x="6215804" y="2260358"/>
              <a:ext cx="465930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319;p8"/>
            <p:cNvCxnSpPr/>
            <p:nvPr/>
          </p:nvCxnSpPr>
          <p:spPr>
            <a:xfrm>
              <a:off x="5846950" y="2343407"/>
              <a:ext cx="0" cy="18927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20" name="Google Shape;32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"/>
          <p:cNvSpPr txBox="1">
            <a:spLocks noGrp="1"/>
          </p:cNvSpPr>
          <p:nvPr>
            <p:ph type="title"/>
          </p:nvPr>
        </p:nvSpPr>
        <p:spPr>
          <a:xfrm>
            <a:off x="208963" y="152378"/>
            <a:ext cx="7845000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eorgia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CRISP-ML(Q) Methodology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9787" y="635492"/>
            <a:ext cx="4344952" cy="4200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650" y="4613975"/>
            <a:ext cx="1707350" cy="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1925</Words>
  <Application>Microsoft Office PowerPoint</Application>
  <PresentationFormat>On-screen Show (16:9)</PresentationFormat>
  <Paragraphs>228</Paragraphs>
  <Slides>35</Slides>
  <Notes>35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Georgia</vt:lpstr>
      <vt:lpstr>Noto Sans Symbols</vt:lpstr>
      <vt:lpstr>Times New Roman</vt:lpstr>
      <vt:lpstr>Office Theme</vt:lpstr>
      <vt:lpstr>Simple Light</vt:lpstr>
      <vt:lpstr>Paint.Picture</vt:lpstr>
      <vt:lpstr>PowerPoint Presentation</vt:lpstr>
      <vt:lpstr>Project Leadership</vt:lpstr>
      <vt:lpstr>Team Members</vt:lpstr>
      <vt:lpstr>Team Members</vt:lpstr>
      <vt:lpstr>Team Members</vt:lpstr>
      <vt:lpstr>Contents</vt:lpstr>
      <vt:lpstr>Project Overview and Scope</vt:lpstr>
      <vt:lpstr>Project Goals</vt:lpstr>
      <vt:lpstr>CRISP-ML(Q) Methodology</vt:lpstr>
      <vt:lpstr>Technical Stacks</vt:lpstr>
      <vt:lpstr>Project Architecture</vt:lpstr>
      <vt:lpstr>Input to Output</vt:lpstr>
      <vt:lpstr>NER for Medical Journals</vt:lpstr>
      <vt:lpstr>Data Understanding</vt:lpstr>
      <vt:lpstr>Data Preparation</vt:lpstr>
      <vt:lpstr>Model Description </vt:lpstr>
      <vt:lpstr>Med7</vt:lpstr>
      <vt:lpstr>Data used to train Med7 model</vt:lpstr>
      <vt:lpstr>Results of Med7 model </vt:lpstr>
      <vt:lpstr>Model Deployment</vt:lpstr>
      <vt:lpstr>Model Deployment continued…</vt:lpstr>
      <vt:lpstr>Word Tokenization</vt:lpstr>
      <vt:lpstr>Lemmatization</vt:lpstr>
      <vt:lpstr>En_ner_bc5cdr_md model</vt:lpstr>
      <vt:lpstr>Med7 model on data</vt:lpstr>
      <vt:lpstr>Mapping using Drugbank</vt:lpstr>
      <vt:lpstr>Mapping of drugs and diseases</vt:lpstr>
      <vt:lpstr>Output</vt:lpstr>
      <vt:lpstr>Deployment Strategy</vt:lpstr>
      <vt:lpstr>Product Demonstration</vt:lpstr>
      <vt:lpstr>Conclusion</vt:lpstr>
      <vt:lpstr>Model Evaluation and Fine-tuning</vt:lpstr>
      <vt:lpstr>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Mrityunjay Pathak</dc:creator>
  <cp:lastModifiedBy>Mohammed Zaid Habibulla</cp:lastModifiedBy>
  <cp:revision>6</cp:revision>
  <dcterms:modified xsi:type="dcterms:W3CDTF">2022-01-30T13:25:04Z</dcterms:modified>
</cp:coreProperties>
</file>